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6"/>
  </p:notesMasterIdLst>
  <p:sldIdLst>
    <p:sldId id="266" r:id="rId5"/>
    <p:sldId id="267" r:id="rId6"/>
    <p:sldId id="268" r:id="rId7"/>
    <p:sldId id="277" r:id="rId8"/>
    <p:sldId id="269" r:id="rId9"/>
    <p:sldId id="272" r:id="rId10"/>
    <p:sldId id="271" r:id="rId11"/>
    <p:sldId id="273" r:id="rId12"/>
    <p:sldId id="270" r:id="rId13"/>
    <p:sldId id="274" r:id="rId14"/>
    <p:sldId id="275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3/15/2021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3/15/2021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3/15/2021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3/15/2021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3/15/2021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3/15/2021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3/15/2021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3/15/2021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3/15/2021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3/15/2021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3/15/2021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3/15/2021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3/15/2021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086237"/>
          </a:xfrm>
        </p:spPr>
        <p:txBody>
          <a:bodyPr>
            <a:normAutofit/>
          </a:bodyPr>
          <a:lstStyle/>
          <a:p>
            <a:pPr algn="l"/>
            <a:r>
              <a:rPr lang="en-US" sz="3600" dirty="0" err="1" smtClean="0">
                <a:solidFill>
                  <a:srgbClr val="FFFFFF"/>
                </a:solidFill>
              </a:rPr>
              <a:t>Detyre</a:t>
            </a:r>
            <a:r>
              <a:rPr lang="en-US" sz="3600" dirty="0" smtClean="0">
                <a:solidFill>
                  <a:srgbClr val="FFFFFF"/>
                </a:solidFill>
              </a:rPr>
              <a:t> ne </a:t>
            </a:r>
            <a:r>
              <a:rPr lang="en-US" sz="3600" dirty="0" err="1" smtClean="0">
                <a:solidFill>
                  <a:srgbClr val="FFFFFF"/>
                </a:solidFill>
              </a:rPr>
              <a:t>lenden</a:t>
            </a:r>
            <a:r>
              <a:rPr lang="en-US" sz="3600" dirty="0" smtClean="0">
                <a:solidFill>
                  <a:srgbClr val="FFFFFF"/>
                </a:solidFill>
              </a:rPr>
              <a:t> </a:t>
            </a:r>
            <a:r>
              <a:rPr lang="en-US" sz="3600" dirty="0" err="1" smtClean="0">
                <a:solidFill>
                  <a:srgbClr val="FFFFFF"/>
                </a:solidFill>
              </a:rPr>
              <a:t>rrjeta</a:t>
            </a:r>
            <a:r>
              <a:rPr lang="en-US" sz="3600" dirty="0" smtClean="0">
                <a:solidFill>
                  <a:srgbClr val="FFFFFF"/>
                </a:solidFill>
              </a:rPr>
              <a:t> </a:t>
            </a:r>
            <a:r>
              <a:rPr lang="en-US" sz="3600" dirty="0" err="1" smtClean="0">
                <a:solidFill>
                  <a:srgbClr val="FFFFFF"/>
                </a:solidFill>
              </a:rPr>
              <a:t>kompjuterike</a:t>
            </a:r>
            <a:endParaRPr lang="en-US" sz="36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653750"/>
          </a:xfrm>
        </p:spPr>
        <p:txBody>
          <a:bodyPr>
            <a:normAutofit fontScale="85000" lnSpcReduction="10000"/>
          </a:bodyPr>
          <a:lstStyle/>
          <a:p>
            <a:pPr algn="l">
              <a:spcAft>
                <a:spcPts val="600"/>
              </a:spcAft>
            </a:pPr>
            <a:r>
              <a:rPr lang="en-US" sz="1800" dirty="0" smtClean="0">
                <a:solidFill>
                  <a:srgbClr val="FFFFFF"/>
                </a:solidFill>
              </a:rPr>
              <a:t>Student:				              </a:t>
            </a:r>
            <a:r>
              <a:rPr lang="en-US" sz="1800" dirty="0" err="1" smtClean="0">
                <a:solidFill>
                  <a:srgbClr val="FFFFFF"/>
                </a:solidFill>
              </a:rPr>
              <a:t>Profesor</a:t>
            </a:r>
            <a:r>
              <a:rPr lang="en-US" sz="1800" dirty="0" smtClean="0">
                <a:solidFill>
                  <a:srgbClr val="FFFFFF"/>
                </a:solidFill>
              </a:rPr>
              <a:t>:</a:t>
            </a:r>
          </a:p>
          <a:p>
            <a:pPr algn="l">
              <a:spcAft>
                <a:spcPts val="600"/>
              </a:spcAft>
            </a:pPr>
            <a:r>
              <a:rPr lang="en-US" sz="1800" dirty="0" smtClean="0">
                <a:solidFill>
                  <a:srgbClr val="FFFFFF"/>
                </a:solidFill>
              </a:rPr>
              <a:t>Erlis Lushtaku			       </a:t>
            </a:r>
            <a:r>
              <a:rPr lang="en-US" sz="1800" dirty="0" err="1" smtClean="0">
                <a:solidFill>
                  <a:srgbClr val="FFFFFF"/>
                </a:solidFill>
              </a:rPr>
              <a:t>Blerim</a:t>
            </a:r>
            <a:r>
              <a:rPr lang="en-US" sz="1800" dirty="0" smtClean="0">
                <a:solidFill>
                  <a:srgbClr val="FFFFFF"/>
                </a:solidFill>
              </a:rPr>
              <a:t> </a:t>
            </a:r>
            <a:r>
              <a:rPr lang="en-US" sz="1800" dirty="0" err="1" smtClean="0">
                <a:solidFill>
                  <a:srgbClr val="FFFFFF"/>
                </a:solidFill>
              </a:rPr>
              <a:t>Rexha</a:t>
            </a:r>
            <a:endParaRPr lang="en-US" sz="1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616" y="1305321"/>
            <a:ext cx="11457384" cy="4247359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/>
              <p:cNvSpPr txBox="1"/>
              <p:nvPr/>
            </p:nvSpPr>
            <p:spPr>
              <a:xfrm>
                <a:off x="11878185" y="5183348"/>
                <a:ext cx="39145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𝒏</m:t>
                      </m:r>
                    </m:oMath>
                  </m:oMathPara>
                </a14:m>
                <a:endParaRPr lang="en-US" b="1" dirty="0"/>
              </a:p>
            </p:txBody>
          </p:sp>
        </mc:Choice>
        <mc:Fallback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878185" y="5183348"/>
                <a:ext cx="391453" cy="36933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/>
              <p:cNvSpPr txBox="1"/>
              <p:nvPr/>
            </p:nvSpPr>
            <p:spPr>
              <a:xfrm>
                <a:off x="656978" y="1305321"/>
                <a:ext cx="131959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𝑷𝒓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⁡(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𝑿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&gt;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𝒌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b="1" dirty="0"/>
              </a:p>
            </p:txBody>
          </p:sp>
        </mc:Choice>
        <mc:Fallback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6978" y="1305321"/>
                <a:ext cx="1319592" cy="369332"/>
              </a:xfrm>
              <a:prstGeom prst="rect">
                <a:avLst/>
              </a:prstGeom>
              <a:blipFill>
                <a:blip r:embed="rId4"/>
                <a:stretch>
                  <a:fillRect b="-147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212904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26279" y="3098501"/>
            <a:ext cx="5943600" cy="660999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Faleminderit</a:t>
            </a:r>
            <a:r>
              <a:rPr lang="en-US" dirty="0" smtClean="0"/>
              <a:t> per </a:t>
            </a:r>
            <a:r>
              <a:rPr lang="en-US" dirty="0" err="1" smtClean="0"/>
              <a:t>vemendje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36039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Probability </a:t>
            </a:r>
            <a:r>
              <a:rPr lang="en-US" b="1" dirty="0" smtClean="0"/>
              <a:t>Mass Function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Probabiliteti</a:t>
            </a:r>
            <a:r>
              <a:rPr lang="en-US" dirty="0" smtClean="0"/>
              <a:t> per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marre</a:t>
            </a:r>
            <a:r>
              <a:rPr lang="en-US" dirty="0" smtClean="0"/>
              <a:t> </a:t>
            </a:r>
            <a:r>
              <a:rPr lang="en-US" dirty="0" err="1" smtClean="0"/>
              <a:t>saktesisht</a:t>
            </a:r>
            <a:r>
              <a:rPr lang="en-US" dirty="0" smtClean="0"/>
              <a:t> </a:t>
            </a:r>
            <a:r>
              <a:rPr lang="en-US" i="1" dirty="0" smtClean="0"/>
              <a:t>k</a:t>
            </a:r>
            <a:r>
              <a:rPr lang="en-US" dirty="0" smtClean="0"/>
              <a:t> </a:t>
            </a:r>
            <a:r>
              <a:rPr lang="en-US" dirty="0" err="1" smtClean="0"/>
              <a:t>suksese</a:t>
            </a:r>
            <a:r>
              <a:rPr lang="en-US" dirty="0" smtClean="0"/>
              <a:t> ne </a:t>
            </a:r>
            <a:r>
              <a:rPr lang="en-US" i="1" dirty="0" smtClean="0"/>
              <a:t>n</a:t>
            </a:r>
            <a:r>
              <a:rPr lang="en-US" dirty="0" smtClean="0"/>
              <a:t> </a:t>
            </a:r>
            <a:r>
              <a:rPr lang="en-US" dirty="0" err="1" smtClean="0"/>
              <a:t>ekperimente</a:t>
            </a:r>
            <a:r>
              <a:rPr lang="en-US" dirty="0" smtClean="0"/>
              <a:t>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pavarura</a:t>
            </a:r>
            <a:r>
              <a:rPr lang="en-US" dirty="0" smtClean="0"/>
              <a:t>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Bernulit</a:t>
            </a:r>
            <a:r>
              <a:rPr lang="en-US" dirty="0" smtClean="0"/>
              <a:t> (</a:t>
            </a:r>
            <a:r>
              <a:rPr lang="en-US" dirty="0" err="1" smtClean="0"/>
              <a:t>ekperiment</a:t>
            </a:r>
            <a:r>
              <a:rPr lang="en-US" dirty="0" smtClean="0"/>
              <a:t> </a:t>
            </a:r>
            <a:r>
              <a:rPr lang="en-US" dirty="0" err="1" smtClean="0"/>
              <a:t>ose</a:t>
            </a:r>
            <a:r>
              <a:rPr lang="en-US" dirty="0" smtClean="0"/>
              <a:t> </a:t>
            </a:r>
            <a:r>
              <a:rPr lang="en-US" dirty="0" err="1" smtClean="0"/>
              <a:t>i</a:t>
            </a:r>
            <a:r>
              <a:rPr lang="en-US" dirty="0" smtClean="0"/>
              <a:t> </a:t>
            </a:r>
            <a:r>
              <a:rPr lang="en-US" dirty="0" err="1" smtClean="0"/>
              <a:t>suksesshem</a:t>
            </a:r>
            <a:r>
              <a:rPr lang="en-US" dirty="0" smtClean="0"/>
              <a:t> </a:t>
            </a:r>
            <a:r>
              <a:rPr lang="en-US" dirty="0" err="1" smtClean="0"/>
              <a:t>ose</a:t>
            </a:r>
            <a:r>
              <a:rPr lang="en-US" dirty="0" smtClean="0"/>
              <a:t> </a:t>
            </a:r>
            <a:r>
              <a:rPr lang="en-US" dirty="0" err="1" smtClean="0"/>
              <a:t>i</a:t>
            </a:r>
            <a:r>
              <a:rPr lang="en-US" dirty="0" smtClean="0"/>
              <a:t> </a:t>
            </a:r>
            <a:r>
              <a:rPr lang="en-US" dirty="0" err="1" smtClean="0"/>
              <a:t>pasuksesshem</a:t>
            </a:r>
            <a:r>
              <a:rPr lang="en-US" dirty="0" smtClean="0"/>
              <a:t>) </a:t>
            </a:r>
            <a:r>
              <a:rPr lang="en-US" dirty="0" err="1" smtClean="0"/>
              <a:t>jepet</a:t>
            </a:r>
            <a:r>
              <a:rPr lang="en-US" dirty="0" smtClean="0"/>
              <a:t> me </a:t>
            </a:r>
            <a:r>
              <a:rPr lang="en-US" dirty="0" err="1" smtClean="0"/>
              <a:t>ane</a:t>
            </a:r>
            <a:r>
              <a:rPr lang="en-US" dirty="0" smtClean="0"/>
              <a:t>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funksionit</a:t>
            </a:r>
            <a:r>
              <a:rPr lang="en-US" dirty="0" smtClean="0"/>
              <a:t> per </a:t>
            </a:r>
            <a:r>
              <a:rPr lang="en-US" dirty="0" err="1" smtClean="0"/>
              <a:t>probabilitetin</a:t>
            </a:r>
            <a:r>
              <a:rPr lang="en-US" dirty="0" smtClean="0"/>
              <a:t> e mases: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err="1" smtClean="0"/>
              <a:t>ku</a:t>
            </a:r>
            <a:r>
              <a:rPr lang="en-US" dirty="0" smtClean="0"/>
              <a:t> </a:t>
            </a:r>
            <a:r>
              <a:rPr lang="pt-BR" i="1" dirty="0"/>
              <a:t>k</a:t>
            </a:r>
            <a:r>
              <a:rPr lang="pt-BR" dirty="0"/>
              <a:t> = 0, 1, 2, ..., </a:t>
            </a:r>
            <a:r>
              <a:rPr lang="pt-BR" i="1" dirty="0" smtClean="0"/>
              <a:t>n, dhe</a:t>
            </a:r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7219" y="3267324"/>
            <a:ext cx="7187884" cy="76051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6557" y="4617028"/>
            <a:ext cx="2550854" cy="964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6388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Cumulative </a:t>
            </a:r>
            <a:r>
              <a:rPr lang="en-US" b="1" dirty="0" smtClean="0"/>
              <a:t>Distribution Function</a:t>
            </a:r>
            <a:r>
              <a:rPr lang="en-US" b="1" dirty="0"/>
              <a:t/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Funksioni</a:t>
            </a:r>
            <a:r>
              <a:rPr lang="en-US" dirty="0" smtClean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shpërndarjes</a:t>
            </a:r>
            <a:r>
              <a:rPr lang="en-US" dirty="0"/>
              <a:t> </a:t>
            </a:r>
            <a:r>
              <a:rPr lang="en-US" dirty="0" err="1"/>
              <a:t>kumulative</a:t>
            </a:r>
            <a:r>
              <a:rPr lang="en-US" dirty="0"/>
              <a:t> (CDF)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një</a:t>
            </a:r>
            <a:r>
              <a:rPr lang="en-US" dirty="0"/>
              <a:t> </a:t>
            </a:r>
            <a:r>
              <a:rPr lang="en-US" dirty="0" err="1"/>
              <a:t>ndryshoreje</a:t>
            </a:r>
            <a:r>
              <a:rPr lang="en-US" dirty="0"/>
              <a:t> </a:t>
            </a:r>
            <a:r>
              <a:rPr lang="en-US" dirty="0" err="1"/>
              <a:t>të</a:t>
            </a:r>
            <a:r>
              <a:rPr lang="en-US" dirty="0"/>
              <a:t> </a:t>
            </a:r>
            <a:r>
              <a:rPr lang="en-US" dirty="0" err="1"/>
              <a:t>rastësishme</a:t>
            </a:r>
            <a:r>
              <a:rPr lang="en-US" dirty="0"/>
              <a:t> me </a:t>
            </a:r>
            <a:r>
              <a:rPr lang="en-US" dirty="0" err="1"/>
              <a:t>vlerë</a:t>
            </a:r>
            <a:r>
              <a:rPr lang="en-US" dirty="0"/>
              <a:t> </a:t>
            </a:r>
            <a:r>
              <a:rPr lang="en-US" dirty="0" err="1"/>
              <a:t>reale</a:t>
            </a:r>
            <a:r>
              <a:rPr lang="en-US" dirty="0"/>
              <a:t> </a:t>
            </a:r>
            <a:r>
              <a:rPr lang="en-US" i="1" dirty="0" smtClean="0"/>
              <a:t>X</a:t>
            </a:r>
            <a:r>
              <a:rPr lang="en-US" dirty="0"/>
              <a:t>, </a:t>
            </a:r>
            <a:r>
              <a:rPr lang="en-US" dirty="0" err="1"/>
              <a:t>ose</a:t>
            </a:r>
            <a:r>
              <a:rPr lang="en-US" dirty="0"/>
              <a:t> </a:t>
            </a:r>
            <a:r>
              <a:rPr lang="en-US" dirty="0" err="1"/>
              <a:t>vetëm</a:t>
            </a:r>
            <a:r>
              <a:rPr lang="en-US" dirty="0"/>
              <a:t> </a:t>
            </a:r>
            <a:r>
              <a:rPr lang="en-US" dirty="0" err="1"/>
              <a:t>funksioni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shpërndarjes</a:t>
            </a:r>
            <a:r>
              <a:rPr lang="en-US" dirty="0"/>
              <a:t> </a:t>
            </a:r>
            <a:r>
              <a:rPr lang="en-US" dirty="0" err="1"/>
              <a:t>së</a:t>
            </a:r>
            <a:r>
              <a:rPr lang="en-US"/>
              <a:t> </a:t>
            </a:r>
            <a:r>
              <a:rPr lang="en-US" i="1" smtClean="0"/>
              <a:t>X</a:t>
            </a:r>
            <a:r>
              <a:rPr lang="en-US" smtClean="0"/>
              <a:t>, </a:t>
            </a:r>
            <a:r>
              <a:rPr lang="en-US" dirty="0" err="1"/>
              <a:t>është</a:t>
            </a:r>
            <a:r>
              <a:rPr lang="en-US" dirty="0"/>
              <a:t> </a:t>
            </a:r>
            <a:r>
              <a:rPr lang="en-US" dirty="0" err="1"/>
              <a:t>probabiliteti</a:t>
            </a:r>
            <a:r>
              <a:rPr lang="en-US" dirty="0"/>
              <a:t> </a:t>
            </a:r>
            <a:r>
              <a:rPr lang="en-US" dirty="0" err="1"/>
              <a:t>që</a:t>
            </a:r>
            <a:r>
              <a:rPr lang="en-US" dirty="0"/>
              <a:t> </a:t>
            </a:r>
            <a:r>
              <a:rPr lang="en-US" i="1" dirty="0" smtClean="0"/>
              <a:t>X</a:t>
            </a:r>
            <a:r>
              <a:rPr lang="en-US" dirty="0" smtClean="0"/>
              <a:t> </a:t>
            </a:r>
            <a:r>
              <a:rPr lang="en-US" dirty="0" err="1"/>
              <a:t>të</a:t>
            </a:r>
            <a:r>
              <a:rPr lang="en-US" dirty="0"/>
              <a:t> </a:t>
            </a:r>
            <a:r>
              <a:rPr lang="en-US" dirty="0" err="1"/>
              <a:t>marrë</a:t>
            </a:r>
            <a:r>
              <a:rPr lang="en-US" dirty="0"/>
              <a:t> </a:t>
            </a:r>
            <a:r>
              <a:rPr lang="en-US" dirty="0" err="1"/>
              <a:t>një</a:t>
            </a:r>
            <a:r>
              <a:rPr lang="en-US" dirty="0"/>
              <a:t> </a:t>
            </a:r>
            <a:r>
              <a:rPr lang="en-US" dirty="0" err="1"/>
              <a:t>vlerë</a:t>
            </a:r>
            <a:r>
              <a:rPr lang="en-US" dirty="0"/>
              <a:t> </a:t>
            </a:r>
            <a:r>
              <a:rPr lang="en-US" dirty="0" err="1"/>
              <a:t>më</a:t>
            </a:r>
            <a:r>
              <a:rPr lang="en-US" dirty="0"/>
              <a:t> </a:t>
            </a:r>
            <a:r>
              <a:rPr lang="en-US" dirty="0" err="1"/>
              <a:t>të</a:t>
            </a:r>
            <a:r>
              <a:rPr lang="en-US" dirty="0"/>
              <a:t> </a:t>
            </a:r>
            <a:r>
              <a:rPr lang="en-US" dirty="0" err="1"/>
              <a:t>vogël</a:t>
            </a:r>
            <a:r>
              <a:rPr lang="en-US" dirty="0"/>
              <a:t> </a:t>
            </a:r>
            <a:r>
              <a:rPr lang="en-US" dirty="0" err="1"/>
              <a:t>ose</a:t>
            </a:r>
            <a:r>
              <a:rPr lang="en-US" dirty="0"/>
              <a:t> </a:t>
            </a:r>
            <a:r>
              <a:rPr lang="en-US" dirty="0" err="1"/>
              <a:t>të</a:t>
            </a:r>
            <a:r>
              <a:rPr lang="en-US" dirty="0"/>
              <a:t> </a:t>
            </a:r>
            <a:r>
              <a:rPr lang="en-US" dirty="0" err="1"/>
              <a:t>barabartë</a:t>
            </a:r>
            <a:r>
              <a:rPr lang="en-US" dirty="0"/>
              <a:t> me </a:t>
            </a:r>
            <a:r>
              <a:rPr lang="en-US" i="1" dirty="0" smtClean="0"/>
              <a:t>x. </a:t>
            </a:r>
            <a:r>
              <a:rPr lang="en-US" dirty="0" err="1" smtClean="0"/>
              <a:t>Jepet</a:t>
            </a:r>
            <a:r>
              <a:rPr lang="en-US" dirty="0" smtClean="0"/>
              <a:t> me </a:t>
            </a:r>
            <a:r>
              <a:rPr lang="en-US" dirty="0" err="1" smtClean="0"/>
              <a:t>shprehjen</a:t>
            </a:r>
            <a:r>
              <a:rPr lang="en-US" dirty="0" smtClean="0"/>
              <a:t>:</a:t>
            </a:r>
          </a:p>
          <a:p>
            <a:endParaRPr lang="en-US" i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4782" y="3444554"/>
            <a:ext cx="5727076" cy="93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5111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Problem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What is the probability that </a:t>
                </a:r>
                <a:r>
                  <a:rPr lang="en-US" altLang="en-US" dirty="0">
                    <a:ea typeface="Arial" panose="020B0604020202020204" pitchFamily="34" charset="0"/>
                  </a:rPr>
                  <a:t>with 35 users, </a:t>
                </a:r>
                <a:r>
                  <a:rPr lang="en-US" altLang="en-US" dirty="0" smtClean="0">
                    <a:ea typeface="Arial" panose="020B0604020202020204" pitchFamily="34" charset="0"/>
                  </a:rPr>
                  <a:t>more than 10 are </a:t>
                </a:r>
                <a:r>
                  <a:rPr lang="en-US" altLang="en-US" dirty="0">
                    <a:ea typeface="Arial" panose="020B0604020202020204" pitchFamily="34" charset="0"/>
                  </a:rPr>
                  <a:t>active at same </a:t>
                </a:r>
                <a:r>
                  <a:rPr lang="en-US" altLang="en-US" dirty="0" smtClean="0">
                    <a:ea typeface="Arial" panose="020B0604020202020204" pitchFamily="34" charset="0"/>
                  </a:rPr>
                  <a:t>time, if the probability that each of them is active is 10%?</a:t>
                </a:r>
              </a:p>
              <a:p>
                <a:pPr/>
                <a14:m>
                  <m:oMath xmlns:m="http://schemas.openxmlformats.org/officeDocument/2006/math">
                    <m:func>
                      <m:func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i="0" dirty="0">
                            <a:latin typeface="Cambria Math" panose="02040503050406030204" pitchFamily="18" charset="0"/>
                          </a:rPr>
                          <m:t>Pr</m:t>
                        </m:r>
                      </m:fName>
                      <m:e>
                        <m:d>
                          <m:dPr>
                            <m:ctrlPr>
                              <a:rPr lang="en-US" i="1" dirty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 dirty="0">
                                <a:latin typeface="Cambria Math" panose="02040503050406030204" pitchFamily="18" charset="0"/>
                              </a:rPr>
                              <m:t>𝑋</m:t>
                            </m:r>
                            <m:r>
                              <a:rPr lang="en-US" i="1" dirty="0">
                                <a:latin typeface="Cambria Math" panose="02040503050406030204" pitchFamily="18" charset="0"/>
                              </a:rPr>
                              <m:t>&gt;10</m:t>
                            </m:r>
                          </m:e>
                        </m:d>
                      </m:e>
                    </m:func>
                    <m:r>
                      <a:rPr lang="en-US" i="1" dirty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0.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04242975954508263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%</m:t>
                    </m:r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571" t="-13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455393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426703"/>
            <a:ext cx="9031857" cy="832753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dirty="0" smtClean="0"/>
              <a:t>Probability Mass Function for n = 35, p = 0.1, k is variable</a:t>
            </a:r>
            <a:br>
              <a:rPr lang="en-US" sz="2800" dirty="0" smtClean="0"/>
            </a:br>
            <a:r>
              <a:rPr lang="en-US" sz="2000" dirty="0" smtClean="0"/>
              <a:t>- </a:t>
            </a:r>
            <a:r>
              <a:rPr lang="en-US" sz="2000" dirty="0" err="1" smtClean="0"/>
              <a:t>Probabiliteti</a:t>
            </a:r>
            <a:r>
              <a:rPr lang="en-US" sz="2000" dirty="0" smtClean="0"/>
              <a:t> </a:t>
            </a:r>
            <a:r>
              <a:rPr lang="en-US" sz="2000" dirty="0" err="1" smtClean="0"/>
              <a:t>qe</a:t>
            </a:r>
            <a:r>
              <a:rPr lang="en-US" sz="2000" dirty="0" smtClean="0"/>
              <a:t> </a:t>
            </a:r>
            <a:r>
              <a:rPr lang="en-US" sz="2000" dirty="0" err="1" smtClean="0"/>
              <a:t>saktesisht</a:t>
            </a:r>
            <a:r>
              <a:rPr lang="en-US" sz="2000" dirty="0" smtClean="0"/>
              <a:t> </a:t>
            </a:r>
            <a:r>
              <a:rPr lang="en-US" sz="2000" i="1" dirty="0" smtClean="0"/>
              <a:t>k</a:t>
            </a:r>
            <a:r>
              <a:rPr lang="en-US" sz="2000" dirty="0" smtClean="0"/>
              <a:t> </a:t>
            </a:r>
            <a:r>
              <a:rPr lang="en-US" sz="2000" dirty="0" err="1" smtClean="0"/>
              <a:t>nga</a:t>
            </a:r>
            <a:r>
              <a:rPr lang="en-US" sz="2000" dirty="0" smtClean="0"/>
              <a:t> 35 </a:t>
            </a:r>
            <a:r>
              <a:rPr lang="en-US" sz="2000" dirty="0" err="1" smtClean="0"/>
              <a:t>perdorues</a:t>
            </a:r>
            <a:r>
              <a:rPr lang="en-US" sz="2000" dirty="0" smtClean="0"/>
              <a:t> </a:t>
            </a:r>
            <a:r>
              <a:rPr lang="en-US" sz="2000" dirty="0" err="1" smtClean="0"/>
              <a:t>te</a:t>
            </a:r>
            <a:r>
              <a:rPr lang="en-US" sz="2000" dirty="0" smtClean="0"/>
              <a:t> </a:t>
            </a:r>
            <a:r>
              <a:rPr lang="en-US" sz="2000" dirty="0" err="1" smtClean="0"/>
              <a:t>jene</a:t>
            </a:r>
            <a:r>
              <a:rPr lang="en-US" sz="2000" dirty="0" smtClean="0"/>
              <a:t> </a:t>
            </a:r>
            <a:r>
              <a:rPr lang="en-US" sz="2000" dirty="0" err="1" smtClean="0"/>
              <a:t>aktiv</a:t>
            </a:r>
            <a:r>
              <a:rPr lang="en-US" sz="2000" dirty="0" smtClean="0"/>
              <a:t> ne </a:t>
            </a:r>
            <a:r>
              <a:rPr lang="en-US" sz="2000" dirty="0" err="1" smtClean="0"/>
              <a:t>te</a:t>
            </a:r>
            <a:r>
              <a:rPr lang="en-US" sz="2000" dirty="0" smtClean="0"/>
              <a:t> </a:t>
            </a:r>
            <a:r>
              <a:rPr lang="en-US" sz="2000" dirty="0" err="1" smtClean="0"/>
              <a:t>njejten</a:t>
            </a:r>
            <a:r>
              <a:rPr lang="en-US" sz="2000" dirty="0" smtClean="0"/>
              <a:t> </a:t>
            </a:r>
            <a:r>
              <a:rPr lang="en-US" sz="2000" dirty="0" err="1" smtClean="0"/>
              <a:t>kohe</a:t>
            </a:r>
            <a:endParaRPr lang="en-US" sz="28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1742536"/>
            <a:ext cx="8884777" cy="4641012"/>
          </a:xfr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/>
              <p:cNvSpPr txBox="1"/>
              <p:nvPr/>
            </p:nvSpPr>
            <p:spPr>
              <a:xfrm>
                <a:off x="1518249" y="1373204"/>
                <a:ext cx="37574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𝑘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18249" y="1373204"/>
                <a:ext cx="375744" cy="36933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/>
              <p:cNvSpPr txBox="1"/>
              <p:nvPr/>
            </p:nvSpPr>
            <p:spPr>
              <a:xfrm>
                <a:off x="2964612" y="1350560"/>
                <a:ext cx="135441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i="1" dirty="0" smtClean="0">
                          <a:latin typeface="Cambria Math" panose="02040503050406030204" pitchFamily="18" charset="0"/>
                        </a:rPr>
                        <m:t>Pr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⁡(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 = 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64612" y="1350560"/>
                <a:ext cx="1354410" cy="369332"/>
              </a:xfrm>
              <a:prstGeom prst="rect">
                <a:avLst/>
              </a:prstGeom>
              <a:blipFill>
                <a:blip r:embed="rId4"/>
                <a:stretch>
                  <a:fillRect b="-1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445360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306" y="1337702"/>
            <a:ext cx="11406996" cy="4199849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/>
              <p:cNvSpPr txBox="1"/>
              <p:nvPr/>
            </p:nvSpPr>
            <p:spPr>
              <a:xfrm>
                <a:off x="11714672" y="5168218"/>
                <a:ext cx="41263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𝒌</m:t>
                      </m:r>
                    </m:oMath>
                  </m:oMathPara>
                </a14:m>
                <a:endParaRPr lang="en-US" b="1" dirty="0"/>
              </a:p>
            </p:txBody>
          </p:sp>
        </mc:Choice>
        <mc:Fallback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714672" y="5168218"/>
                <a:ext cx="412630" cy="36933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/>
              <p:cNvSpPr txBox="1"/>
              <p:nvPr/>
            </p:nvSpPr>
            <p:spPr>
              <a:xfrm>
                <a:off x="644106" y="1337702"/>
                <a:ext cx="142218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𝑷𝒓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⁡(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𝑿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 = 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𝒌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b="1" dirty="0"/>
              </a:p>
            </p:txBody>
          </p:sp>
        </mc:Choice>
        <mc:Fallback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4106" y="1337702"/>
                <a:ext cx="1422184" cy="369332"/>
              </a:xfrm>
              <a:prstGeom prst="rect">
                <a:avLst/>
              </a:prstGeom>
              <a:blipFill>
                <a:blip r:embed="rId4"/>
                <a:stretch>
                  <a:fillRect b="-147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53199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598" y="339927"/>
            <a:ext cx="9998015" cy="859933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dirty="0"/>
              <a:t>Cumulative </a:t>
            </a:r>
            <a:r>
              <a:rPr lang="en-US" sz="2800" dirty="0" smtClean="0"/>
              <a:t>Distribution Function for n = 35, p = 0.1, k is variable</a:t>
            </a:r>
            <a:br>
              <a:rPr lang="en-US" sz="2800" dirty="0" smtClean="0"/>
            </a:br>
            <a:r>
              <a:rPr lang="en-US" sz="2000" dirty="0" smtClean="0"/>
              <a:t>- </a:t>
            </a:r>
            <a:r>
              <a:rPr lang="en-US" sz="2000" dirty="0" err="1" smtClean="0"/>
              <a:t>Probabiliteti</a:t>
            </a:r>
            <a:r>
              <a:rPr lang="en-US" sz="2000" dirty="0" smtClean="0"/>
              <a:t> </a:t>
            </a:r>
            <a:r>
              <a:rPr lang="en-US" sz="2000" dirty="0" err="1" smtClean="0"/>
              <a:t>qe</a:t>
            </a:r>
            <a:r>
              <a:rPr lang="en-US" sz="2000" dirty="0" smtClean="0"/>
              <a:t> me </a:t>
            </a:r>
            <a:r>
              <a:rPr lang="en-US" sz="2000" dirty="0" err="1" smtClean="0"/>
              <a:t>shume</a:t>
            </a:r>
            <a:r>
              <a:rPr lang="en-US" sz="2000" dirty="0" smtClean="0"/>
              <a:t> se k </a:t>
            </a:r>
            <a:r>
              <a:rPr lang="en-US" sz="2000" dirty="0" err="1" smtClean="0"/>
              <a:t>nga</a:t>
            </a:r>
            <a:r>
              <a:rPr lang="en-US" sz="2000" dirty="0" smtClean="0"/>
              <a:t> 35 </a:t>
            </a:r>
            <a:r>
              <a:rPr lang="en-US" sz="2000" dirty="0" err="1" smtClean="0"/>
              <a:t>perdorues</a:t>
            </a:r>
            <a:r>
              <a:rPr lang="en-US" sz="2000" dirty="0" smtClean="0"/>
              <a:t> </a:t>
            </a:r>
            <a:r>
              <a:rPr lang="en-US" sz="2000" dirty="0" err="1" smtClean="0"/>
              <a:t>te</a:t>
            </a:r>
            <a:r>
              <a:rPr lang="en-US" sz="2000" dirty="0" smtClean="0"/>
              <a:t> </a:t>
            </a:r>
            <a:r>
              <a:rPr lang="en-US" sz="2000" dirty="0" err="1" smtClean="0"/>
              <a:t>jene</a:t>
            </a:r>
            <a:r>
              <a:rPr lang="en-US" sz="2000" dirty="0" smtClean="0"/>
              <a:t> </a:t>
            </a:r>
            <a:r>
              <a:rPr lang="en-US" sz="2000" dirty="0" err="1" smtClean="0"/>
              <a:t>aktiv</a:t>
            </a:r>
            <a:r>
              <a:rPr lang="en-US" sz="2000" dirty="0" smtClean="0"/>
              <a:t> ne </a:t>
            </a:r>
            <a:r>
              <a:rPr lang="en-US" sz="2000" dirty="0" err="1" smtClean="0"/>
              <a:t>te</a:t>
            </a:r>
            <a:r>
              <a:rPr lang="en-US" sz="2000" dirty="0" smtClean="0"/>
              <a:t> </a:t>
            </a:r>
            <a:r>
              <a:rPr lang="en-US" sz="2000" dirty="0" err="1" smtClean="0"/>
              <a:t>njejten</a:t>
            </a:r>
            <a:r>
              <a:rPr lang="en-US" sz="2000" dirty="0" smtClean="0"/>
              <a:t> </a:t>
            </a:r>
            <a:r>
              <a:rPr lang="en-US" sz="2000" dirty="0" err="1" smtClean="0"/>
              <a:t>kohe</a:t>
            </a:r>
            <a:endParaRPr lang="en-US" sz="28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/>
              <p:cNvSpPr txBox="1"/>
              <p:nvPr/>
            </p:nvSpPr>
            <p:spPr>
              <a:xfrm>
                <a:off x="1518249" y="1373204"/>
                <a:ext cx="37939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𝑘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18249" y="1373204"/>
                <a:ext cx="379399" cy="36933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/>
              <p:cNvSpPr txBox="1"/>
              <p:nvPr/>
            </p:nvSpPr>
            <p:spPr>
              <a:xfrm>
                <a:off x="2964612" y="1350560"/>
                <a:ext cx="125181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i="1" dirty="0" smtClean="0">
                          <a:latin typeface="Cambria Math" panose="02040503050406030204" pitchFamily="18" charset="0"/>
                        </a:rPr>
                        <m:t>Pr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⁡(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&gt;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64612" y="1350560"/>
                <a:ext cx="1251818" cy="369332"/>
              </a:xfrm>
              <a:prstGeom prst="rect">
                <a:avLst/>
              </a:prstGeom>
              <a:blipFill>
                <a:blip r:embed="rId3"/>
                <a:stretch>
                  <a:fillRect b="-1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598" y="1719892"/>
            <a:ext cx="8643669" cy="4927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2996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869" y="1308518"/>
            <a:ext cx="11440131" cy="4240964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/>
              <p:cNvSpPr txBox="1"/>
              <p:nvPr/>
            </p:nvSpPr>
            <p:spPr>
              <a:xfrm>
                <a:off x="11812601" y="5180150"/>
                <a:ext cx="38343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𝒌</m:t>
                      </m:r>
                    </m:oMath>
                  </m:oMathPara>
                </a14:m>
                <a:endParaRPr lang="en-US" b="1" dirty="0"/>
              </a:p>
            </p:txBody>
          </p:sp>
        </mc:Choice>
        <mc:Fallback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812601" y="5180150"/>
                <a:ext cx="383438" cy="36933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/>
              <p:cNvSpPr txBox="1"/>
              <p:nvPr/>
            </p:nvSpPr>
            <p:spPr>
              <a:xfrm>
                <a:off x="682858" y="1314447"/>
                <a:ext cx="131959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𝑷𝒓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⁡(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𝑿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&gt;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𝒌</m:t>
                      </m:r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b="1" dirty="0"/>
              </a:p>
            </p:txBody>
          </p:sp>
        </mc:Choice>
        <mc:Fallback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2858" y="1314447"/>
                <a:ext cx="1319592" cy="369332"/>
              </a:xfrm>
              <a:prstGeom prst="rect">
                <a:avLst/>
              </a:prstGeom>
              <a:blipFill>
                <a:blip r:embed="rId4"/>
                <a:stretch>
                  <a:fillRect b="-1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883169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339927"/>
            <a:ext cx="10075653" cy="859933"/>
          </a:xfrm>
        </p:spPr>
        <p:txBody>
          <a:bodyPr>
            <a:noAutofit/>
          </a:bodyPr>
          <a:lstStyle/>
          <a:p>
            <a:r>
              <a:rPr lang="en-US" sz="2800" dirty="0"/>
              <a:t>Cumulative </a:t>
            </a:r>
            <a:r>
              <a:rPr lang="en-US" sz="2800" dirty="0" smtClean="0"/>
              <a:t>Distribution Function for k = 10, p = 0.1, n is variable</a:t>
            </a:r>
            <a:br>
              <a:rPr lang="en-US" sz="2800" dirty="0" smtClean="0"/>
            </a:br>
            <a:r>
              <a:rPr lang="en-US" sz="2000" dirty="0">
                <a:solidFill>
                  <a:srgbClr val="191B0E"/>
                </a:solidFill>
              </a:rPr>
              <a:t>- </a:t>
            </a:r>
            <a:r>
              <a:rPr lang="en-US" sz="2000" dirty="0" err="1">
                <a:solidFill>
                  <a:srgbClr val="191B0E"/>
                </a:solidFill>
              </a:rPr>
              <a:t>Probabiliteti</a:t>
            </a:r>
            <a:r>
              <a:rPr lang="en-US" sz="2000" dirty="0">
                <a:solidFill>
                  <a:srgbClr val="191B0E"/>
                </a:solidFill>
              </a:rPr>
              <a:t> </a:t>
            </a:r>
            <a:r>
              <a:rPr lang="en-US" sz="2000" dirty="0" err="1">
                <a:solidFill>
                  <a:srgbClr val="191B0E"/>
                </a:solidFill>
              </a:rPr>
              <a:t>qe</a:t>
            </a:r>
            <a:r>
              <a:rPr lang="en-US" sz="2000" dirty="0">
                <a:solidFill>
                  <a:srgbClr val="191B0E"/>
                </a:solidFill>
              </a:rPr>
              <a:t> me </a:t>
            </a:r>
            <a:r>
              <a:rPr lang="en-US" sz="2000" dirty="0" err="1">
                <a:solidFill>
                  <a:srgbClr val="191B0E"/>
                </a:solidFill>
              </a:rPr>
              <a:t>shume</a:t>
            </a:r>
            <a:r>
              <a:rPr lang="en-US" sz="2000" dirty="0">
                <a:solidFill>
                  <a:srgbClr val="191B0E"/>
                </a:solidFill>
              </a:rPr>
              <a:t> se </a:t>
            </a:r>
            <a:r>
              <a:rPr lang="en-US" sz="2000" dirty="0" smtClean="0">
                <a:solidFill>
                  <a:srgbClr val="191B0E"/>
                </a:solidFill>
              </a:rPr>
              <a:t>10 </a:t>
            </a:r>
            <a:r>
              <a:rPr lang="en-US" sz="2000" dirty="0" err="1" smtClean="0">
                <a:solidFill>
                  <a:srgbClr val="191B0E"/>
                </a:solidFill>
              </a:rPr>
              <a:t>nga</a:t>
            </a:r>
            <a:r>
              <a:rPr lang="en-US" sz="2000" dirty="0" smtClean="0">
                <a:solidFill>
                  <a:srgbClr val="191B0E"/>
                </a:solidFill>
              </a:rPr>
              <a:t> n </a:t>
            </a:r>
            <a:r>
              <a:rPr lang="en-US" sz="2000" dirty="0" err="1" smtClean="0">
                <a:solidFill>
                  <a:srgbClr val="191B0E"/>
                </a:solidFill>
              </a:rPr>
              <a:t>perdorues</a:t>
            </a:r>
            <a:r>
              <a:rPr lang="en-US" sz="2000" dirty="0" smtClean="0">
                <a:solidFill>
                  <a:srgbClr val="191B0E"/>
                </a:solidFill>
              </a:rPr>
              <a:t> </a:t>
            </a:r>
            <a:r>
              <a:rPr lang="en-US" sz="2000" dirty="0" err="1">
                <a:solidFill>
                  <a:srgbClr val="191B0E"/>
                </a:solidFill>
              </a:rPr>
              <a:t>te</a:t>
            </a:r>
            <a:r>
              <a:rPr lang="en-US" sz="2000" dirty="0">
                <a:solidFill>
                  <a:srgbClr val="191B0E"/>
                </a:solidFill>
              </a:rPr>
              <a:t> </a:t>
            </a:r>
            <a:r>
              <a:rPr lang="en-US" sz="2000" dirty="0" err="1">
                <a:solidFill>
                  <a:srgbClr val="191B0E"/>
                </a:solidFill>
              </a:rPr>
              <a:t>jene</a:t>
            </a:r>
            <a:r>
              <a:rPr lang="en-US" sz="2000" dirty="0">
                <a:solidFill>
                  <a:srgbClr val="191B0E"/>
                </a:solidFill>
              </a:rPr>
              <a:t> </a:t>
            </a:r>
            <a:r>
              <a:rPr lang="en-US" sz="2000" dirty="0" err="1">
                <a:solidFill>
                  <a:srgbClr val="191B0E"/>
                </a:solidFill>
              </a:rPr>
              <a:t>aktiv</a:t>
            </a:r>
            <a:r>
              <a:rPr lang="en-US" sz="2000" dirty="0">
                <a:solidFill>
                  <a:srgbClr val="191B0E"/>
                </a:solidFill>
              </a:rPr>
              <a:t> ne </a:t>
            </a:r>
            <a:r>
              <a:rPr lang="en-US" sz="2000" dirty="0" err="1">
                <a:solidFill>
                  <a:srgbClr val="191B0E"/>
                </a:solidFill>
              </a:rPr>
              <a:t>te</a:t>
            </a:r>
            <a:r>
              <a:rPr lang="en-US" sz="2000" dirty="0">
                <a:solidFill>
                  <a:srgbClr val="191B0E"/>
                </a:solidFill>
              </a:rPr>
              <a:t> </a:t>
            </a:r>
            <a:r>
              <a:rPr lang="en-US" sz="2000" dirty="0" err="1">
                <a:solidFill>
                  <a:srgbClr val="191B0E"/>
                </a:solidFill>
              </a:rPr>
              <a:t>njejten</a:t>
            </a:r>
            <a:r>
              <a:rPr lang="en-US" sz="2000" dirty="0">
                <a:solidFill>
                  <a:srgbClr val="191B0E"/>
                </a:solidFill>
              </a:rPr>
              <a:t> </a:t>
            </a:r>
            <a:r>
              <a:rPr lang="en-US" sz="2000" dirty="0" err="1">
                <a:solidFill>
                  <a:srgbClr val="191B0E"/>
                </a:solidFill>
              </a:rPr>
              <a:t>kohe</a:t>
            </a:r>
            <a:endParaRPr lang="en-US" sz="28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/>
              <p:cNvSpPr txBox="1"/>
              <p:nvPr/>
            </p:nvSpPr>
            <p:spPr>
              <a:xfrm>
                <a:off x="1518249" y="1373204"/>
                <a:ext cx="37939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𝑛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18249" y="1373204"/>
                <a:ext cx="379399" cy="36933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/>
              <p:cNvSpPr txBox="1"/>
              <p:nvPr/>
            </p:nvSpPr>
            <p:spPr>
              <a:xfrm>
                <a:off x="2964612" y="1350560"/>
                <a:ext cx="125181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i="1" dirty="0" smtClean="0">
                          <a:latin typeface="Cambria Math" panose="02040503050406030204" pitchFamily="18" charset="0"/>
                        </a:rPr>
                        <m:t>Pr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⁡(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&gt;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64612" y="1350560"/>
                <a:ext cx="1251818" cy="369332"/>
              </a:xfrm>
              <a:prstGeom prst="rect">
                <a:avLst/>
              </a:prstGeom>
              <a:blipFill>
                <a:blip r:embed="rId3"/>
                <a:stretch>
                  <a:fillRect b="-1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1719892"/>
            <a:ext cx="9161253" cy="4680204"/>
          </a:xfrm>
        </p:spPr>
      </p:pic>
    </p:spTree>
    <p:extLst>
      <p:ext uri="{BB962C8B-B14F-4D97-AF65-F5344CB8AC3E}">
        <p14:creationId xmlns:p14="http://schemas.microsoft.com/office/powerpoint/2010/main" val="204036566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FD9A38F-9A2C-42E5-9013-4C4B1FFCB4F6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71af3243-3dd4-4a8d-8c0d-dd76da1f02a5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0</TotalTime>
  <Words>222</Words>
  <Application>Microsoft Office PowerPoint</Application>
  <PresentationFormat>Widescreen</PresentationFormat>
  <Paragraphs>29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Cambria Math</vt:lpstr>
      <vt:lpstr>Franklin Gothic Book</vt:lpstr>
      <vt:lpstr>Crop</vt:lpstr>
      <vt:lpstr>Detyre ne lenden rrjeta kompjuterike</vt:lpstr>
      <vt:lpstr>Probability Mass Function</vt:lpstr>
      <vt:lpstr>Cumulative Distribution Function </vt:lpstr>
      <vt:lpstr>The Problem</vt:lpstr>
      <vt:lpstr>Probability Mass Function for n = 35, p = 0.1, k is variable - Probabiliteti qe saktesisht k nga 35 perdorues te jene aktiv ne te njejten kohe</vt:lpstr>
      <vt:lpstr>PowerPoint Presentation</vt:lpstr>
      <vt:lpstr>Cumulative Distribution Function for n = 35, p = 0.1, k is variable - Probabiliteti qe me shume se k nga 35 perdorues te jene aktiv ne te njejten kohe</vt:lpstr>
      <vt:lpstr>PowerPoint Presentation</vt:lpstr>
      <vt:lpstr>Cumulative Distribution Function for k = 10, p = 0.1, n is variable - Probabiliteti qe me shume se 10 nga n perdorues te jene aktiv ne te njejten kohe</vt:lpstr>
      <vt:lpstr>PowerPoint Presentation</vt:lpstr>
      <vt:lpstr>Faleminderit per vemendje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2021-03-15T15:37:09Z</dcterms:created>
  <dcterms:modified xsi:type="dcterms:W3CDTF">2021-03-15T22:04:56Z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